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1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65" r:id="rId12"/>
    <p:sldId id="277" r:id="rId13"/>
    <p:sldId id="278" r:id="rId14"/>
    <p:sldId id="279" r:id="rId15"/>
    <p:sldId id="269" r:id="rId16"/>
    <p:sldId id="273" r:id="rId17"/>
    <p:sldId id="272" r:id="rId18"/>
    <p:sldId id="274" r:id="rId19"/>
    <p:sldId id="270" r:id="rId20"/>
    <p:sldId id="275" r:id="rId21"/>
    <p:sldId id="276" r:id="rId22"/>
    <p:sldId id="267" r:id="rId23"/>
    <p:sldId id="266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4FFF"/>
    <a:srgbClr val="81168C"/>
    <a:srgbClr val="E1BCF6"/>
    <a:srgbClr val="D2A9E7"/>
    <a:srgbClr val="8415E9"/>
    <a:srgbClr val="CA9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9" autoAdjust="0"/>
    <p:restoredTop sz="94660"/>
  </p:normalViewPr>
  <p:slideViewPr>
    <p:cSldViewPr snapToGrid="0">
      <p:cViewPr>
        <p:scale>
          <a:sx n="75" d="100"/>
          <a:sy n="75" d="100"/>
        </p:scale>
        <p:origin x="840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23106C-48D2-4129-8FB8-C6372519F2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8AE673E-858D-4D48-AB4E-E495EFB14F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DF44E1A-2EFF-4F49-A1F2-A0AB1E56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71AA8-D041-4C8E-B4B2-6BE0B1D808E1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61953C-D854-4AA8-BB36-CC807C79F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9E6733-E58B-4F09-BFB8-3B315DF6D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E001F-577C-4BA8-8841-7CD571698E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019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8C214C-5291-4EB9-A6D5-FEFDF04FF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E3909AC-F7FD-43C2-A84A-8EBE67A823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A85CEE3-13B6-4096-96D7-2547ED2F8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71AA8-D041-4C8E-B4B2-6BE0B1D808E1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6616829-A5F7-4AEB-9E19-6382D6443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C68598-FB8B-4CB3-9D50-681F28ACB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E001F-577C-4BA8-8841-7CD571698E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6678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ADD6A30-CBBF-48C2-A9C7-8EA5328504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19BB997-025D-4D24-9569-FA80810CC2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F6773F7-4834-4436-A710-B58A9E7DB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71AA8-D041-4C8E-B4B2-6BE0B1D808E1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47FE7AE-DBA2-4D6B-B159-677FBE953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5535974-F61F-47DC-8D69-1E282E8C8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E001F-577C-4BA8-8841-7CD571698E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8677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E9876A-7054-4650-BEF5-294E1E110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547421-A5DD-4729-9FFD-3C4A2B499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2EC7DD-5ADA-4D59-8DC8-7236DC0C9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71AA8-D041-4C8E-B4B2-6BE0B1D808E1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3E19FA-8263-49A7-B3DC-253D2946C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C63B32-209A-453A-B188-562AB6A7F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E001F-577C-4BA8-8841-7CD571698E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33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EBBF8C-6B06-40CD-88CC-420DD2AAF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1D8DEB6-42DC-4D55-AA92-395B8C1C7F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A6EC95-B02C-4BF4-8A2E-DAEC54971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71AA8-D041-4C8E-B4B2-6BE0B1D808E1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022315D-B566-418D-A23B-28E9722DB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2A741A4-C703-496D-8DB7-D201DF5B3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E001F-577C-4BA8-8841-7CD571698E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526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488D5C-D309-417E-B900-63DCFF7E6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7B0253-F7C9-4201-8313-962EC0BFD2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89A08C2-F825-4917-8970-D5B3AC392A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CA93F94-6260-4115-A058-C30108333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71AA8-D041-4C8E-B4B2-6BE0B1D808E1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FF6A7F-E3A8-474C-8FDB-591CF7ADA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DA22399-361F-49E1-A9AC-7F2BFC2C5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E001F-577C-4BA8-8841-7CD571698E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8473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514700-CECF-4C34-99CF-ECC239CB3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2248E51-029B-4C72-AA06-4F5CFA7BA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E14BAD5-906D-440F-BAF8-7B319326A8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6504E16-513F-4BE4-ABDC-0CB47F1552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412477A-2EFC-4874-BF0C-0D10907F7C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49642B4-3DC7-4287-B5E7-E6F5C8A70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71AA8-D041-4C8E-B4B2-6BE0B1D808E1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0DFABF5-6034-4498-BB26-69B3E6770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46A166C-A764-4AB0-A966-31A8C1477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E001F-577C-4BA8-8841-7CD571698E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1298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FA49EC-8C27-49A3-9DF7-B53B7FC20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8A89099-0910-485D-A56E-67047516A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71AA8-D041-4C8E-B4B2-6BE0B1D808E1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0F7AD91-D040-4116-B47E-E0BCC1E7B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653E12F-91A8-4913-B927-4E6E2B44F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E001F-577C-4BA8-8841-7CD571698E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1420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0B04ACF-8E9F-4E98-816D-3BDE16563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71AA8-D041-4C8E-B4B2-6BE0B1D808E1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9E1EDB1-2170-48EA-A71D-46C631165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F81CE6B-B0AB-4520-87F5-72F34FBE2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E001F-577C-4BA8-8841-7CD571698E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8872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23110E-F472-452F-807F-8A819AC7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F0AA81-58E4-417D-AE14-4F55AF2F4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35AD930-2641-4C19-A64A-A8AB2E23C8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3D7F8A2-F870-4A76-90C4-8EAD2E020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71AA8-D041-4C8E-B4B2-6BE0B1D808E1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0683AF6-0E05-4937-B9CD-E8A6EC648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437A212-DEF5-4FB4-8639-90CBDDC1B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E001F-577C-4BA8-8841-7CD571698E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0529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2C77A4-597E-4649-8265-AE48F8AE1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7CE2278-81D0-46FE-A764-A0CD277345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8EEC733-973E-49FF-BF46-9A49EA20C3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5E17FBB-5865-4EE3-B5B1-69D0026F8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71AA8-D041-4C8E-B4B2-6BE0B1D808E1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8E25881-E796-4E16-98EC-DD5650802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05C3112-C49D-4B3D-A8BF-689EDC4D4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E001F-577C-4BA8-8841-7CD571698E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2145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FF7D79-A26B-4021-AD7C-001897EA7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F2BA4B9-16C6-4800-93B4-54F99E456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1183732-A7B6-4471-9874-46512DD4C5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71AA8-D041-4C8E-B4B2-6BE0B1D808E1}" type="datetimeFigureOut">
              <a:rPr lang="ru-RU" smtClean="0"/>
              <a:t>26.12.2024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7FC741-3053-4393-AE54-05E51B59E5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624721-7D3C-4CEC-9704-AA4F19CFC0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E001F-577C-4BA8-8841-7CD571698E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7923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618B7652-E213-4E25-ADFE-A4FF2462B0F1}"/>
              </a:ext>
            </a:extLst>
          </p:cNvPr>
          <p:cNvSpPr/>
          <p:nvPr/>
        </p:nvSpPr>
        <p:spPr>
          <a:xfrm>
            <a:off x="4219381" y="4338084"/>
            <a:ext cx="3753237" cy="844034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31DCAB-B98C-4B78-A678-62B625933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/>
          <a:lstStyle/>
          <a:p>
            <a:r>
              <a:rPr lang="ru-RU" dirty="0"/>
              <a:t>Миссия «Аполлон-11»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FE28AD7-EDF2-4039-B5CF-D3CD888E3A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655762"/>
          </a:xfrm>
        </p:spPr>
        <p:txBody>
          <a:bodyPr>
            <a:normAutofit/>
          </a:bodyPr>
          <a:lstStyle/>
          <a:p>
            <a:r>
              <a:rPr lang="ru-RU" dirty="0"/>
              <a:t>Проектная работа по курсу</a:t>
            </a:r>
            <a:br>
              <a:rPr lang="ru-RU" dirty="0"/>
            </a:br>
            <a:r>
              <a:rPr lang="ru-RU" dirty="0"/>
              <a:t>«Введение в авиационную и ракетно-космическую технику»</a:t>
            </a:r>
          </a:p>
          <a:p>
            <a:br>
              <a:rPr lang="ru-RU" dirty="0"/>
            </a:br>
            <a:r>
              <a:rPr lang="ru-RU" dirty="0"/>
              <a:t>Команда «Мне не дано»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B134DE-8464-4CB1-9147-4C713EC0240A}"/>
              </a:ext>
            </a:extLst>
          </p:cNvPr>
          <p:cNvSpPr txBox="1"/>
          <p:nvPr/>
        </p:nvSpPr>
        <p:spPr>
          <a:xfrm>
            <a:off x="975443" y="5922084"/>
            <a:ext cx="2705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М8О-107БВ-24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4A372C-8793-446E-921B-E81A519704E2}"/>
              </a:ext>
            </a:extLst>
          </p:cNvPr>
          <p:cNvSpPr txBox="1"/>
          <p:nvPr/>
        </p:nvSpPr>
        <p:spPr>
          <a:xfrm>
            <a:off x="9428938" y="5922084"/>
            <a:ext cx="178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 семестр 2024г</a:t>
            </a:r>
          </a:p>
        </p:txBody>
      </p:sp>
    </p:spTree>
    <p:extLst>
      <p:ext uri="{BB962C8B-B14F-4D97-AF65-F5344CB8AC3E}">
        <p14:creationId xmlns:p14="http://schemas.microsoft.com/office/powerpoint/2010/main" val="2662008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606C498-1B69-4247-A4E9-CE083F89C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678" y="171074"/>
            <a:ext cx="9856644" cy="65158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ABA805-4F35-4E90-8D36-38E4BF88E724}"/>
              </a:ext>
            </a:extLst>
          </p:cNvPr>
          <p:cNvSpPr txBox="1"/>
          <p:nvPr/>
        </p:nvSpPr>
        <p:spPr>
          <a:xfrm>
            <a:off x="6194292" y="463073"/>
            <a:ext cx="47516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u="sng" dirty="0">
                <a:solidFill>
                  <a:schemeClr val="bg1">
                    <a:lumMod val="85000"/>
                  </a:schemeClr>
                </a:solidFill>
              </a:rPr>
              <a:t>Составление графика высоты от времени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33FADB-4910-B2F3-3DCA-39897397DA6E}"/>
              </a:ext>
            </a:extLst>
          </p:cNvPr>
          <p:cNvSpPr txBox="1"/>
          <p:nvPr/>
        </p:nvSpPr>
        <p:spPr>
          <a:xfrm>
            <a:off x="11342570" y="610409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10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336075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D2AAE9E-6C44-41E9-A161-9578A74AC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00" y="380297"/>
            <a:ext cx="10211599" cy="60469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C356EE-78DF-4038-9850-9CE7970DEC3E}"/>
              </a:ext>
            </a:extLst>
          </p:cNvPr>
          <p:cNvSpPr txBox="1"/>
          <p:nvPr/>
        </p:nvSpPr>
        <p:spPr>
          <a:xfrm>
            <a:off x="7565027" y="344875"/>
            <a:ext cx="4103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u="sng" dirty="0">
                <a:solidFill>
                  <a:schemeClr val="bg1">
                    <a:lumMod val="85000"/>
                  </a:schemeClr>
                </a:solidFill>
              </a:rPr>
              <a:t>Автопилот взлета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544C72-7C72-8809-A516-F1A653014028}"/>
              </a:ext>
            </a:extLst>
          </p:cNvPr>
          <p:cNvSpPr txBox="1"/>
          <p:nvPr/>
        </p:nvSpPr>
        <p:spPr>
          <a:xfrm>
            <a:off x="11342570" y="610409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11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980948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CD5C0-0DF9-91E1-D0E7-1E2BB0651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F482A6-E100-9A98-C50B-1DFC8D36AC89}"/>
              </a:ext>
            </a:extLst>
          </p:cNvPr>
          <p:cNvSpPr txBox="1"/>
          <p:nvPr/>
        </p:nvSpPr>
        <p:spPr>
          <a:xfrm>
            <a:off x="11342570" y="610409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12</a:t>
            </a:r>
            <a:endParaRPr lang="ru-RU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07EB6F-4F26-CC06-5A68-FDC3B6ECCF2B}"/>
              </a:ext>
            </a:extLst>
          </p:cNvPr>
          <p:cNvSpPr txBox="1"/>
          <p:nvPr/>
        </p:nvSpPr>
        <p:spPr>
          <a:xfrm>
            <a:off x="344245" y="295049"/>
            <a:ext cx="630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+mj-lt"/>
              </a:rPr>
              <a:t>Демонстрация полета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DFA9C27-E4EE-9236-87B4-20E980981E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015"/>
          <a:stretch/>
        </p:blipFill>
        <p:spPr>
          <a:xfrm>
            <a:off x="421343" y="1573670"/>
            <a:ext cx="5190564" cy="30080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73E004-7AB9-6DEF-B001-291018440CAC}"/>
              </a:ext>
            </a:extLst>
          </p:cNvPr>
          <p:cNvSpPr txBox="1"/>
          <p:nvPr/>
        </p:nvSpPr>
        <p:spPr>
          <a:xfrm>
            <a:off x="2304826" y="4685658"/>
            <a:ext cx="6309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+mj-lt"/>
              </a:rPr>
              <a:t>Подготовка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7EFD0BA-4887-0C61-B9C3-4DA8666D7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785" y="1604529"/>
            <a:ext cx="5190564" cy="30062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F4D059E-9D3C-041A-5DBC-29B458AE9F58}"/>
              </a:ext>
            </a:extLst>
          </p:cNvPr>
          <p:cNvSpPr txBox="1"/>
          <p:nvPr/>
        </p:nvSpPr>
        <p:spPr>
          <a:xfrm>
            <a:off x="8614186" y="4668160"/>
            <a:ext cx="2328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+mj-lt"/>
              </a:rPr>
              <a:t>Взлет</a:t>
            </a:r>
          </a:p>
        </p:txBody>
      </p:sp>
    </p:spTree>
    <p:extLst>
      <p:ext uri="{BB962C8B-B14F-4D97-AF65-F5344CB8AC3E}">
        <p14:creationId xmlns:p14="http://schemas.microsoft.com/office/powerpoint/2010/main" val="1225468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0C44D-E093-ABAB-E835-D930BC228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EAA10D-AEB3-9E12-63D4-442C19700E44}"/>
              </a:ext>
            </a:extLst>
          </p:cNvPr>
          <p:cNvSpPr txBox="1"/>
          <p:nvPr/>
        </p:nvSpPr>
        <p:spPr>
          <a:xfrm>
            <a:off x="11342570" y="610409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13</a:t>
            </a:r>
            <a:endParaRPr lang="ru-RU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34C06C-970F-B97F-C4EC-FB2EA8167CA2}"/>
              </a:ext>
            </a:extLst>
          </p:cNvPr>
          <p:cNvSpPr txBox="1"/>
          <p:nvPr/>
        </p:nvSpPr>
        <p:spPr>
          <a:xfrm>
            <a:off x="344245" y="295049"/>
            <a:ext cx="630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+mj-lt"/>
              </a:rPr>
              <a:t>Демонстрация полета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AFA6FF-8F06-79D2-3A78-18AE51B52158}"/>
              </a:ext>
            </a:extLst>
          </p:cNvPr>
          <p:cNvSpPr txBox="1"/>
          <p:nvPr/>
        </p:nvSpPr>
        <p:spPr>
          <a:xfrm>
            <a:off x="1552986" y="4669686"/>
            <a:ext cx="6309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+mj-lt"/>
              </a:rPr>
              <a:t>Отделение первой ступени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7BF98-7171-EF0F-6C96-0E23F3CEFF0C}"/>
              </a:ext>
            </a:extLst>
          </p:cNvPr>
          <p:cNvSpPr txBox="1"/>
          <p:nvPr/>
        </p:nvSpPr>
        <p:spPr>
          <a:xfrm>
            <a:off x="7103927" y="4643926"/>
            <a:ext cx="375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latin typeface="+mj-lt"/>
              </a:rPr>
              <a:t>Гомановский</a:t>
            </a:r>
            <a:r>
              <a:rPr lang="ru-RU" sz="2400" dirty="0">
                <a:latin typeface="+mj-lt"/>
              </a:rPr>
              <a:t> переход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662802-A529-70C2-2872-AA86256BA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01" y="1630744"/>
            <a:ext cx="5193178" cy="301746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F92485D-4D42-BF08-FAA9-AEDB2BC47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207" y="1600912"/>
            <a:ext cx="5258641" cy="304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71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00517-7182-7676-C688-06C2B8AEE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ED6555-6D29-E811-2F97-3FA10FE9ECBA}"/>
              </a:ext>
            </a:extLst>
          </p:cNvPr>
          <p:cNvSpPr txBox="1"/>
          <p:nvPr/>
        </p:nvSpPr>
        <p:spPr>
          <a:xfrm>
            <a:off x="11342570" y="610409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14</a:t>
            </a:r>
            <a:endParaRPr lang="ru-RU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E90D70-463D-9874-3019-F258F4FC4CB7}"/>
              </a:ext>
            </a:extLst>
          </p:cNvPr>
          <p:cNvSpPr txBox="1"/>
          <p:nvPr/>
        </p:nvSpPr>
        <p:spPr>
          <a:xfrm>
            <a:off x="344245" y="295049"/>
            <a:ext cx="630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+mj-lt"/>
              </a:rPr>
              <a:t>Демонстрация полета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F3AF51-EC1C-C7D5-2DAD-D8A7B81743CF}"/>
              </a:ext>
            </a:extLst>
          </p:cNvPr>
          <p:cNvSpPr txBox="1"/>
          <p:nvPr/>
        </p:nvSpPr>
        <p:spPr>
          <a:xfrm>
            <a:off x="2081306" y="4723037"/>
            <a:ext cx="6309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+mj-lt"/>
              </a:rPr>
              <a:t>Начало посадки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EE58CA-E120-9853-A15B-1EFC64496824}"/>
              </a:ext>
            </a:extLst>
          </p:cNvPr>
          <p:cNvSpPr txBox="1"/>
          <p:nvPr/>
        </p:nvSpPr>
        <p:spPr>
          <a:xfrm>
            <a:off x="7103927" y="4643926"/>
            <a:ext cx="375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+mj-lt"/>
              </a:rPr>
              <a:t>Победа!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ADA1C04-354B-3BBC-1628-A06BEE961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72" y="1472613"/>
            <a:ext cx="5520062" cy="319707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228A06D-981D-C674-9D95-166BE1A87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671" y="1445758"/>
            <a:ext cx="5517099" cy="319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53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6AB1307-EB67-42CF-AD39-2224B177C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889" y="441499"/>
            <a:ext cx="7514221" cy="56577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5BDC71-B81E-6EDC-E6E9-4DC9C82D0968}"/>
              </a:ext>
            </a:extLst>
          </p:cNvPr>
          <p:cNvSpPr txBox="1"/>
          <p:nvPr/>
        </p:nvSpPr>
        <p:spPr>
          <a:xfrm>
            <a:off x="11342570" y="610409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15</a:t>
            </a:r>
            <a:endParaRPr lang="ru-RU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0B72AD-E86D-62DC-73A2-5D14A1AA70C9}"/>
              </a:ext>
            </a:extLst>
          </p:cNvPr>
          <p:cNvSpPr txBox="1"/>
          <p:nvPr/>
        </p:nvSpPr>
        <p:spPr>
          <a:xfrm>
            <a:off x="376518" y="118334"/>
            <a:ext cx="2673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+mj-lt"/>
              </a:rPr>
              <a:t>Графики</a:t>
            </a:r>
          </a:p>
        </p:txBody>
      </p:sp>
    </p:spTree>
    <p:extLst>
      <p:ext uri="{BB962C8B-B14F-4D97-AF65-F5344CB8AC3E}">
        <p14:creationId xmlns:p14="http://schemas.microsoft.com/office/powerpoint/2010/main" val="462462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2BA98-DFEF-4E43-631C-C4BAB264D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644392-421C-9C6B-DD2F-FE7FAE453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964" y="764665"/>
            <a:ext cx="8732072" cy="55222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6EAA7B-25A8-55FF-57CA-20D534012674}"/>
              </a:ext>
            </a:extLst>
          </p:cNvPr>
          <p:cNvSpPr txBox="1"/>
          <p:nvPr/>
        </p:nvSpPr>
        <p:spPr>
          <a:xfrm>
            <a:off x="11342570" y="610409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16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152393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B043C-FF69-CCB4-E14B-4C49031FF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BD00CB-1100-62FE-19C9-EF0249BB3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100" y="469642"/>
            <a:ext cx="7921800" cy="59187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F16E05-7D47-E820-AB8B-AB311C60A684}"/>
              </a:ext>
            </a:extLst>
          </p:cNvPr>
          <p:cNvSpPr txBox="1"/>
          <p:nvPr/>
        </p:nvSpPr>
        <p:spPr>
          <a:xfrm>
            <a:off x="11342570" y="610409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17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82532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5E40A-E752-5559-E2C0-6ABF47929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7F5DCE-2325-E241-64BD-56B0B2048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897" y="475348"/>
            <a:ext cx="8590205" cy="59073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805AC4-83AE-8066-1016-3573CA515F35}"/>
              </a:ext>
            </a:extLst>
          </p:cNvPr>
          <p:cNvSpPr txBox="1"/>
          <p:nvPr/>
        </p:nvSpPr>
        <p:spPr>
          <a:xfrm>
            <a:off x="11342570" y="610409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18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203077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494D60-8B62-4665-98D1-66030F12E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541" y="373156"/>
            <a:ext cx="8148917" cy="61116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80C3A6-09EB-0289-B071-BC26AD706CD2}"/>
              </a:ext>
            </a:extLst>
          </p:cNvPr>
          <p:cNvSpPr txBox="1"/>
          <p:nvPr/>
        </p:nvSpPr>
        <p:spPr>
          <a:xfrm>
            <a:off x="11342570" y="610409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19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680003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206E08-268D-4162-952E-39B184F98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146" y="13475"/>
            <a:ext cx="10568492" cy="1066744"/>
          </a:xfrm>
        </p:spPr>
        <p:txBody>
          <a:bodyPr>
            <a:normAutofit/>
          </a:bodyPr>
          <a:lstStyle/>
          <a:p>
            <a:r>
              <a:rPr lang="ru-RU" sz="4000" b="1" dirty="0"/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81A0C7-D6E3-4D31-805F-B097D836E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754" y="914401"/>
            <a:ext cx="10568492" cy="539675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/>
              <a:t>Цель: создать математическую и физическую модели миссии «Аполлон-11», провести симуляцию в </a:t>
            </a:r>
            <a:r>
              <a:rPr lang="en-US" dirty="0" err="1"/>
              <a:t>Kerbal</a:t>
            </a:r>
            <a:r>
              <a:rPr lang="en-US" dirty="0"/>
              <a:t> Space </a:t>
            </a:r>
            <a:r>
              <a:rPr lang="en-US" dirty="0" err="1"/>
              <a:t>Programm</a:t>
            </a:r>
            <a:r>
              <a:rPr lang="ru-RU" dirty="0"/>
              <a:t> и сравнить результаты моделей с данными симуляции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dirty="0"/>
              <a:t>Задачи: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ru-RU" dirty="0"/>
              <a:t>Изучить технические параметры и этапы миссии «Аполлон-11»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ru-RU" dirty="0"/>
              <a:t>Разработать математическую модель для воссоздания полета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ru-RU" dirty="0"/>
              <a:t>Смоделировать миссию в </a:t>
            </a:r>
            <a:r>
              <a:rPr lang="en-US" dirty="0" err="1"/>
              <a:t>Kerbal</a:t>
            </a:r>
            <a:r>
              <a:rPr lang="en-US" dirty="0"/>
              <a:t> Space </a:t>
            </a:r>
            <a:r>
              <a:rPr lang="en-US" dirty="0" err="1"/>
              <a:t>Programm</a:t>
            </a:r>
            <a:endParaRPr lang="en-US" dirty="0"/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ru-RU" dirty="0"/>
              <a:t>Сравнить результаты моделей и симуляции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ru-RU" dirty="0"/>
              <a:t>Провести анализ отклонений и сделать выводы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ru-RU" dirty="0"/>
              <a:t>Составить отчет о проделанной работе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158247-9A94-2519-0466-54080860A65B}"/>
              </a:ext>
            </a:extLst>
          </p:cNvPr>
          <p:cNvSpPr txBox="1"/>
          <p:nvPr/>
        </p:nvSpPr>
        <p:spPr>
          <a:xfrm>
            <a:off x="11533720" y="610409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2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49756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C0824-F950-5C68-ABA8-C60C13864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B33BF78-5588-E238-D7DC-BDD2EDC73E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7" t="6496" b="1716"/>
          <a:stretch/>
        </p:blipFill>
        <p:spPr>
          <a:xfrm>
            <a:off x="1857886" y="457418"/>
            <a:ext cx="8476228" cy="59431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3B431B-B2EF-9593-CAD3-5174B65A6B8D}"/>
              </a:ext>
            </a:extLst>
          </p:cNvPr>
          <p:cNvSpPr txBox="1"/>
          <p:nvPr/>
        </p:nvSpPr>
        <p:spPr>
          <a:xfrm>
            <a:off x="11342570" y="610409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20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084849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76556-F0E4-1E65-D2A4-595C30D52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B4C424-C08D-8B1D-4BB1-E33B717A37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6" t="6140" r="542" b="1250"/>
          <a:stretch/>
        </p:blipFill>
        <p:spPr>
          <a:xfrm>
            <a:off x="1808896" y="443971"/>
            <a:ext cx="8574207" cy="59700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F0C2F3-1DA2-A086-1F61-9E619D0FEE94}"/>
              </a:ext>
            </a:extLst>
          </p:cNvPr>
          <p:cNvSpPr txBox="1"/>
          <p:nvPr/>
        </p:nvSpPr>
        <p:spPr>
          <a:xfrm>
            <a:off x="11342570" y="610409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21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434411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BF48F4-87BF-405C-A4CD-97D6DAEEC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2" y="17931"/>
            <a:ext cx="10515600" cy="1074550"/>
          </a:xfrm>
        </p:spPr>
        <p:txBody>
          <a:bodyPr>
            <a:normAutofit/>
          </a:bodyPr>
          <a:lstStyle/>
          <a:p>
            <a:r>
              <a:rPr lang="ru-RU" sz="3200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43DAB1-3634-4A36-9525-674F2874C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72" y="896036"/>
            <a:ext cx="6839110" cy="571095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sz="2400" b="0" i="0" u="none" strike="noStrike" dirty="0">
                <a:effectLst/>
              </a:rPr>
              <a:t>В ходе выполнения работы мы смогли выполнить поставленные задачи для миссии «Аполлон-11», а именно:</a:t>
            </a:r>
          </a:p>
          <a:p>
            <a:r>
              <a:rPr lang="ru-RU" sz="2400" b="0" i="0" u="none" strike="noStrike" dirty="0">
                <a:effectLst/>
              </a:rPr>
              <a:t>Изучили технические параметры и этапы миссии «Аполлон-11»</a:t>
            </a:r>
          </a:p>
          <a:p>
            <a:r>
              <a:rPr lang="ru-RU" sz="2400" b="0" i="0" u="none" strike="noStrike" dirty="0">
                <a:effectLst/>
              </a:rPr>
              <a:t>Разработали математическую модель для воссоздания полета</a:t>
            </a:r>
          </a:p>
          <a:p>
            <a:r>
              <a:rPr lang="ru-RU" sz="2400" dirty="0"/>
              <a:t>На основании математической модели разработали программу, которая производила необходимые вычисления и создавала графики</a:t>
            </a:r>
            <a:endParaRPr lang="ru-RU" sz="2400" b="0" i="0" u="none" strike="noStrike" dirty="0">
              <a:effectLst/>
            </a:endParaRPr>
          </a:p>
          <a:p>
            <a:r>
              <a:rPr lang="ru-RU" sz="2400" b="0" i="0" u="none" strike="noStrike" dirty="0">
                <a:effectLst/>
              </a:rPr>
              <a:t>Построили ракету, схожую по значимым характеристикам на аппарат, использованный в реальной миссии и смоделировали полёт «Аполлона-11»</a:t>
            </a:r>
          </a:p>
          <a:p>
            <a:r>
              <a:rPr lang="ru-RU" sz="2400" b="0" i="0" u="none" strike="noStrike" dirty="0">
                <a:effectLst/>
              </a:rPr>
              <a:t>Провели анализ данных, сравнили модель с реальными результатами миссии, выявили небольшие отклонения</a:t>
            </a:r>
          </a:p>
          <a:p>
            <a:r>
              <a:rPr lang="ru-RU" sz="2400" b="0" i="0" u="none" strike="noStrike" dirty="0">
                <a:effectLst/>
              </a:rPr>
              <a:t>Составили отчет о проделанной работе</a:t>
            </a:r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BC7EF8-89B9-41E5-B0D4-011D90555D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2" t="-15201" r="11091" b="-1"/>
          <a:stretch/>
        </p:blipFill>
        <p:spPr>
          <a:xfrm>
            <a:off x="7358230" y="139850"/>
            <a:ext cx="4647301" cy="55785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D1EB3D-566A-CE73-86C6-92285577EECB}"/>
              </a:ext>
            </a:extLst>
          </p:cNvPr>
          <p:cNvSpPr txBox="1"/>
          <p:nvPr/>
        </p:nvSpPr>
        <p:spPr>
          <a:xfrm>
            <a:off x="11342570" y="610409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22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316942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6950C5-AFD7-41D4-AB10-C7C8B2059E8D}"/>
              </a:ext>
            </a:extLst>
          </p:cNvPr>
          <p:cNvSpPr txBox="1"/>
          <p:nvPr/>
        </p:nvSpPr>
        <p:spPr>
          <a:xfrm>
            <a:off x="1711465" y="1266976"/>
            <a:ext cx="8769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Все файлы нашего проекта находятся на репозитории по </a:t>
            </a:r>
            <a:r>
              <a:rPr lang="en-US" sz="2400" dirty="0"/>
              <a:t>QR-</a:t>
            </a:r>
            <a:r>
              <a:rPr lang="ru-RU" sz="2400" dirty="0"/>
              <a:t>коду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06F777-83D5-4CF8-9A5F-2F9B8F9AB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874" y="1976158"/>
            <a:ext cx="3524250" cy="3524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16F558-2AF7-D3C5-27D6-9230505657D5}"/>
              </a:ext>
            </a:extLst>
          </p:cNvPr>
          <p:cNvSpPr txBox="1"/>
          <p:nvPr/>
        </p:nvSpPr>
        <p:spPr>
          <a:xfrm>
            <a:off x="11342570" y="610409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  <a:r>
              <a:rPr lang="ru-RU" sz="3600" dirty="0"/>
              <a:t>3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201489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817AD-C546-2AE6-47FB-418574376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D00DA47-382F-1141-4D14-5ABB158B8E43}"/>
              </a:ext>
            </a:extLst>
          </p:cNvPr>
          <p:cNvSpPr txBox="1"/>
          <p:nvPr/>
        </p:nvSpPr>
        <p:spPr>
          <a:xfrm>
            <a:off x="1082749" y="769058"/>
            <a:ext cx="10026502" cy="4448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3200" b="1" dirty="0"/>
              <a:t>Состав команды</a:t>
            </a:r>
          </a:p>
          <a:p>
            <a:pPr algn="ctr">
              <a:lnSpc>
                <a:spcPct val="150000"/>
              </a:lnSpc>
            </a:pPr>
            <a:endParaRPr lang="ru-RU" sz="3200" dirty="0"/>
          </a:p>
          <a:p>
            <a:pPr>
              <a:lnSpc>
                <a:spcPct val="150000"/>
              </a:lnSpc>
            </a:pPr>
            <a:r>
              <a:rPr lang="ru-RU" sz="3200" dirty="0"/>
              <a:t>Кузнецов Д.А. – тимлид, физик</a:t>
            </a:r>
          </a:p>
          <a:p>
            <a:pPr>
              <a:lnSpc>
                <a:spcPct val="150000"/>
              </a:lnSpc>
            </a:pPr>
            <a:r>
              <a:rPr lang="ru-RU" sz="3200" dirty="0"/>
              <a:t>Понизяйкин М.А. – создатель </a:t>
            </a:r>
            <a:r>
              <a:rPr lang="ru-RU" sz="3200" dirty="0" err="1"/>
              <a:t>мат.модели</a:t>
            </a:r>
            <a:r>
              <a:rPr lang="ru-RU" sz="3200" dirty="0"/>
              <a:t>, программист</a:t>
            </a:r>
          </a:p>
          <a:p>
            <a:pPr>
              <a:lnSpc>
                <a:spcPct val="150000"/>
              </a:lnSpc>
            </a:pPr>
            <a:r>
              <a:rPr lang="ru-RU" sz="3200" dirty="0"/>
              <a:t>Маркелов А.В. – инженер </a:t>
            </a:r>
            <a:r>
              <a:rPr lang="en-US" sz="3200" dirty="0"/>
              <a:t>KSP</a:t>
            </a:r>
            <a:r>
              <a:rPr lang="ru-RU" sz="3200" dirty="0"/>
              <a:t>, редактор</a:t>
            </a:r>
          </a:p>
          <a:p>
            <a:pPr>
              <a:lnSpc>
                <a:spcPct val="150000"/>
              </a:lnSpc>
            </a:pPr>
            <a:r>
              <a:rPr lang="ru-RU" sz="3200" dirty="0"/>
              <a:t>Жабский П.А. – создатель презентации, редактор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7BD91-951F-233F-91FE-19D768E0F44E}"/>
              </a:ext>
            </a:extLst>
          </p:cNvPr>
          <p:cNvSpPr txBox="1"/>
          <p:nvPr/>
        </p:nvSpPr>
        <p:spPr>
          <a:xfrm>
            <a:off x="11533720" y="610409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3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290112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74D929-CB27-4ED7-91EE-171CE4A98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654"/>
            <a:ext cx="10515600" cy="732155"/>
          </a:xfrm>
        </p:spPr>
        <p:txBody>
          <a:bodyPr>
            <a:normAutofit/>
          </a:bodyPr>
          <a:lstStyle/>
          <a:p>
            <a:r>
              <a:rPr lang="ru-RU" sz="3600" dirty="0"/>
              <a:t>Описание миссии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6C7827-6C24-421B-B813-2BBE64F76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278" y="1066351"/>
            <a:ext cx="10611522" cy="16889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Миссия «Аполлон-11» была первой в истории успешной посадкой на Луну. В рамках этой миссии американские астронавты Нил Армстронг и Эдвин </a:t>
            </a:r>
            <a:r>
              <a:rPr lang="ru-RU" sz="2400" dirty="0" err="1"/>
              <a:t>Олдрин</a:t>
            </a:r>
            <a:r>
              <a:rPr lang="ru-RU" sz="2400" dirty="0"/>
              <a:t> высадились на поверхность Луны 20 июля 1969 года. Они провели на Луне 21 час 36 минут и 21 секунду, после чего благополучно вернулись на Землю.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4458AF-3E7E-41B9-9331-D3BBD288E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58845"/>
            <a:ext cx="5544847" cy="34655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9A92979-EA2C-4805-BD3A-9FBEC22A9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690" y="2845393"/>
            <a:ext cx="4545467" cy="34924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A9931A-DB62-E78D-B053-A9B36BE07225}"/>
              </a:ext>
            </a:extLst>
          </p:cNvPr>
          <p:cNvSpPr txBox="1"/>
          <p:nvPr/>
        </p:nvSpPr>
        <p:spPr>
          <a:xfrm>
            <a:off x="11533720" y="610409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4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284792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195D69-6043-471E-BFFD-7E907E184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551" y="316139"/>
            <a:ext cx="10579249" cy="716019"/>
          </a:xfrm>
        </p:spPr>
        <p:txBody>
          <a:bodyPr>
            <a:normAutofit/>
          </a:bodyPr>
          <a:lstStyle/>
          <a:p>
            <a:r>
              <a:rPr lang="ru-RU" sz="3600" dirty="0"/>
              <a:t>Физическая и математическая модели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688C227-70F5-4E00-896F-818F795742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9576" y="1191922"/>
                <a:ext cx="7062395" cy="509374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>
                    <a:solidFill>
                      <a:schemeClr val="tx1"/>
                    </a:solidFill>
                  </a:rPr>
                  <a:t>Сила тяги:</a:t>
                </a:r>
              </a:p>
              <a:p>
                <a:pPr marL="0" indent="0">
                  <a:buNone/>
                </a:pPr>
                <a:r>
                  <a:rPr lang="ru-RU" sz="2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ru-RU" sz="2400">
                                <a:solidFill>
                                  <a:schemeClr val="tx1"/>
                                </a:solidFill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rPr>
                              <m:t>тяги</m:t>
                            </m:r>
                          </m:sub>
                        </m:sSub>
                        <m:r>
                          <a:rPr lang="ru-RU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acc>
                    <m:r>
                      <a:rPr lang="ru-RU" sz="2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ru-RU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ru-RU" sz="2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ru-RU" sz="2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                </m:t>
                            </m:r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ru-RU" sz="2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2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                   </m:t>
                            </m:r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ru-RU" sz="2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ru-RU" sz="2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ru-RU" sz="2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              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2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≤</m:t>
                            </m:r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ru-RU" sz="2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          </m:t>
                            </m:r>
                          </m:e>
                        </m:eqArr>
                      </m:e>
                    </m:d>
                  </m:oMath>
                </a14:m>
                <a:endParaRPr lang="ru-RU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ru-RU" dirty="0">
                    <a:solidFill>
                      <a:schemeClr val="tx1"/>
                    </a:solidFill>
                  </a:rPr>
                  <a:t>Изменение массы:</a:t>
                </a:r>
              </a:p>
              <a:p>
                <a:pPr marL="0" indent="0">
                  <a:buNone/>
                </a:pPr>
                <a:r>
                  <a:rPr lang="ru-RU" sz="2000" dirty="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ru-RU" sz="240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𝑚</m:t>
                    </m:r>
                    <m:d>
                      <m:dPr>
                        <m:ctrlPr>
                          <a:rPr lang="ru-RU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ru-RU" sz="2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ru-RU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                         </m:t>
                            </m:r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ru-RU" sz="2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2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                      </m:t>
                            </m:r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−</m:t>
                            </m:r>
                            <m:r>
                              <a:rPr lang="ru-RU" sz="2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2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)</m:t>
                            </m:r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ru-RU" sz="2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         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2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≤</m:t>
                            </m:r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ru-RU" sz="2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              </m:t>
                            </m:r>
                          </m:e>
                        </m:eqArr>
                      </m:e>
                    </m:d>
                  </m:oMath>
                </a14:m>
                <a:endParaRPr lang="ru-RU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ru-RU" dirty="0">
                    <a:solidFill>
                      <a:schemeClr val="tx1"/>
                    </a:solidFill>
                  </a:rPr>
                  <a:t>Угол наклона</a:t>
                </a:r>
              </a:p>
              <a:p>
                <a:pPr marL="0" indent="0">
                  <a:buNone/>
                </a:pPr>
                <a:r>
                  <a:rPr lang="ru-RU" sz="2000" dirty="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𝛼</m:t>
                    </m:r>
                    <m:d>
                      <m:dPr>
                        <m:ctrlPr>
                          <a:rPr lang="ru-RU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ru-RU" sz="24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ru-RU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                                       </m:t>
                            </m:r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ru-RU" sz="2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2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                      </m:t>
                            </m:r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− 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−</m:t>
                            </m:r>
                            <m:r>
                              <a:rPr lang="ru-RU" sz="2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) </m:t>
                            </m:r>
                            <m:r>
                              <a:rPr lang="ru-RU" sz="2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        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2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≤</m:t>
                            </m:r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ru-RU" sz="2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ru-RU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2                   </m:t>
                                </m:r>
                              </m:sub>
                            </m:sSub>
                            <m:r>
                              <a:rPr lang="ru-RU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ru-RU" sz="18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688C227-70F5-4E00-896F-818F795742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9576" y="1191922"/>
                <a:ext cx="7062395" cy="5093745"/>
              </a:xfrm>
              <a:blipFill>
                <a:blip r:embed="rId2"/>
                <a:stretch>
                  <a:fillRect l="-1726" t="-20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341824-F421-4CC7-8DAC-DED92B070DCB}"/>
                  </a:ext>
                </a:extLst>
              </p:cNvPr>
              <p:cNvSpPr txBox="1"/>
              <p:nvPr/>
            </p:nvSpPr>
            <p:spPr>
              <a:xfrm>
                <a:off x="6402593" y="1191922"/>
                <a:ext cx="5246146" cy="6015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ru-RU" sz="2800" dirty="0"/>
                  <a:t>Изменение плотности воздуха относительно высоты:</a:t>
                </a:r>
                <a:br>
                  <a:rPr lang="ru-RU" sz="2800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ru-RU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(−</m:t>
                          </m:r>
                          <m:f>
                            <m:fPr>
                              <m:ctrlPr>
                                <a:rPr lang="ru-RU" sz="2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𝜇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∙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𝑅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∙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∙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h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ru-RU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ru-RU" sz="2800" dirty="0"/>
                  <a:t>Сила сопротивления воздуха:</a:t>
                </a:r>
              </a:p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𝑆</m:t>
                      </m:r>
                    </m:oMath>
                  </m:oMathPara>
                </a14:m>
                <a:endParaRPr lang="ru-RU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ru-RU" sz="2800" dirty="0">
                    <a:effectLst/>
                    <a:ea typeface="Times New Roman" panose="02020603050405020304" pitchFamily="18" charset="0"/>
                  </a:rPr>
                  <a:t>Сила гравитационного взаимодействия:</a:t>
                </a:r>
              </a:p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𝐹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т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𝐺</m:t>
                          </m:r>
                          <m:r>
                            <a:rPr lang="ru-RU" sz="24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ru-RU" sz="24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M</m:t>
                          </m:r>
                          <m:r>
                            <a:rPr lang="ru-RU" sz="24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⋅</m:t>
                          </m:r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𝑚</m:t>
                          </m:r>
                        </m:num>
                        <m:den>
                          <m:sSup>
                            <m:sSup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𝑅</m:t>
                                  </m:r>
                                  <m:r>
                                    <a:rPr lang="ru-RU" sz="24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ru-RU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  <m:sup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/>
                <a:endParaRPr lang="ru-RU" sz="2800" dirty="0">
                  <a:effectLst/>
                  <a:ea typeface="Times New Roman" panose="02020603050405020304" pitchFamily="18" charset="0"/>
                </a:endParaRPr>
              </a:p>
              <a:p>
                <a:endParaRPr lang="ru-RU" sz="2800" dirty="0"/>
              </a:p>
              <a:p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341824-F421-4CC7-8DAC-DED92B070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593" y="1191922"/>
                <a:ext cx="5246146" cy="6015621"/>
              </a:xfrm>
              <a:prstGeom prst="rect">
                <a:avLst/>
              </a:prstGeom>
              <a:blipFill>
                <a:blip r:embed="rId3"/>
                <a:stretch>
                  <a:fillRect l="-2323" t="-7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FE6BB6A-6AC8-1CC2-B099-88D0C8E3521A}"/>
              </a:ext>
            </a:extLst>
          </p:cNvPr>
          <p:cNvSpPr txBox="1"/>
          <p:nvPr/>
        </p:nvSpPr>
        <p:spPr>
          <a:xfrm>
            <a:off x="11533720" y="610409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5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079750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88A701-9AA5-451E-96E0-7544C19B564B}"/>
              </a:ext>
            </a:extLst>
          </p:cNvPr>
          <p:cNvSpPr txBox="1"/>
          <p:nvPr/>
        </p:nvSpPr>
        <p:spPr>
          <a:xfrm>
            <a:off x="517071" y="402771"/>
            <a:ext cx="90786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+mj-lt"/>
              </a:rPr>
              <a:t>Система дифференциальных уравнений для каждого из этапов взлёта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09393B-0EDB-4C25-9DBD-1975AC559E1C}"/>
                  </a:ext>
                </a:extLst>
              </p:cNvPr>
              <p:cNvSpPr txBox="1"/>
              <p:nvPr/>
            </p:nvSpPr>
            <p:spPr>
              <a:xfrm>
                <a:off x="141515" y="2023022"/>
                <a:ext cx="5660571" cy="3305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sSup>
                                    <m:sSup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f>
                                    <m:f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sSup>
                                    <m:sSup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num>
                                        <m:den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den>
                                      </m:f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ru-RU" sz="2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09393B-0EDB-4C25-9DBD-1975AC559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15" y="2023022"/>
                <a:ext cx="5660571" cy="3305200"/>
              </a:xfrm>
              <a:prstGeom prst="rect">
                <a:avLst/>
              </a:prstGeom>
              <a:blipFill>
                <a:blip r:embed="rId2"/>
                <a:stretch>
                  <a:fillRect r="-15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70BBF5-BFA9-4921-8ABC-86039508BE39}"/>
                  </a:ext>
                </a:extLst>
              </p:cNvPr>
              <p:cNvSpPr txBox="1"/>
              <p:nvPr/>
            </p:nvSpPr>
            <p:spPr>
              <a:xfrm>
                <a:off x="6096000" y="1938656"/>
                <a:ext cx="6096000" cy="3305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sSup>
                                    <m:sSup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f>
                                    <m:f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sSup>
                                    <m:sSup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num>
                                        <m:den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den>
                                      </m:f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 </m:t>
                                  </m:r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d>
                                <m:d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70BBF5-BFA9-4921-8ABC-86039508B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38656"/>
                <a:ext cx="6096000" cy="3305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4268F39-F616-A17F-773B-58BA4D698377}"/>
              </a:ext>
            </a:extLst>
          </p:cNvPr>
          <p:cNvSpPr txBox="1"/>
          <p:nvPr/>
        </p:nvSpPr>
        <p:spPr>
          <a:xfrm>
            <a:off x="11533720" y="610409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6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537018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0E2FB7-2E08-41C9-B79E-EA178A48A661}"/>
              </a:ext>
            </a:extLst>
          </p:cNvPr>
          <p:cNvSpPr txBox="1"/>
          <p:nvPr/>
        </p:nvSpPr>
        <p:spPr>
          <a:xfrm>
            <a:off x="664029" y="244929"/>
            <a:ext cx="115660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+mj-lt"/>
              </a:rPr>
              <a:t>Система дифференциальных уравнений, приведённая к нормальной форме Коши для первого этапа полёта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F0E190-E6F9-4CD6-AEB3-6FE9247C5B4D}"/>
                  </a:ext>
                </a:extLst>
              </p:cNvPr>
              <p:cNvSpPr txBox="1"/>
              <p:nvPr/>
            </p:nvSpPr>
            <p:spPr>
              <a:xfrm>
                <a:off x="1578923" y="1695432"/>
                <a:ext cx="6115050" cy="45866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3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3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̇"/>
                                  <m:ctrlPr>
                                    <a:rPr lang="ru-RU" sz="23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sz="23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ru-RU" sz="23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3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3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ru-RU" sz="23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3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sz="23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sz="23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sz="23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3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sz="23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ru-RU" sz="23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ru-RU" sz="23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ru-RU" sz="23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sz="23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ru-RU" sz="23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sSub>
                                        <m:sSubPr>
                                          <m:ctrlP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ru-RU" sz="23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23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23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sz="23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ru-RU" sz="23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𝑔</m:t>
                                                  </m:r>
                                                  <m:r>
                                                    <a:rPr lang="ru-RU" sz="2300" i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r>
                                                    <a:rPr lang="ru-RU" sz="23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𝜇</m:t>
                                                  </m:r>
                                                  <m:r>
                                                    <a:rPr lang="ru-RU" sz="2300" i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ru-RU" sz="2300" i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y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ru-RU" sz="23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  <m:r>
                                                    <a:rPr lang="ru-RU" sz="2300" i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r>
                                                    <a:rPr lang="ru-RU" sz="23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𝑆𝑣</m:t>
                                      </m:r>
                                    </m:e>
                                  </m:d>
                                  <m:r>
                                    <a:rPr lang="ru-RU" sz="23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 sz="23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d>
                                    <m:dPr>
                                      <m:ctrlP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ru-RU" sz="23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ru-RU" sz="23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ru-RU" sz="23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ru-RU" sz="23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ru-RU" sz="23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ru-RU" sz="23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sz="23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ru-RU" sz="23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sz="23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̇"/>
                                  <m:ctrlPr>
                                    <a:rPr lang="ru-RU" sz="23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sz="23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ru-RU" sz="23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3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3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ru-RU" sz="23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3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sz="23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sz="23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sz="23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3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sz="23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ru-RU" sz="23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ru-RU" sz="23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ru-RU" sz="23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sz="23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ru-RU" sz="23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sSub>
                                        <m:sSubPr>
                                          <m:ctrlP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ru-RU" sz="23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23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23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sz="23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ru-RU" sz="23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𝑔</m:t>
                                                  </m:r>
                                                  <m:r>
                                                    <a:rPr lang="ru-RU" sz="2300" i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r>
                                                    <a:rPr lang="ru-RU" sz="23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𝑀</m:t>
                                                  </m:r>
                                                  <m:r>
                                                    <a:rPr lang="ru-RU" sz="2300" i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r>
                                                    <a:rPr lang="ru-RU" sz="23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ru-RU" sz="23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  <m:r>
                                                    <a:rPr lang="ru-RU" sz="2300" i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r>
                                                    <a:rPr lang="ru-RU" sz="23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𝑆𝑣</m:t>
                                      </m:r>
                                    </m:e>
                                  </m:d>
                                  <m:r>
                                    <a:rPr lang="ru-RU" sz="23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 sz="23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  <m:d>
                                    <m:dPr>
                                      <m:ctrlP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ru-RU" sz="23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ru-RU" sz="23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ru-RU" sz="23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ru-RU" sz="23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"/>
                                          <m:ctrlP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sz="23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23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d>
                                                <m:dPr>
                                                  <m:endChr m:val=""/>
                                                  <m:ctrlPr>
                                                    <a:rPr lang="ru-RU" sz="23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ru-RU" sz="23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</m:d>
                                            </m:e>
                                            <m:sub>
                                              <m:r>
                                                <a:rPr lang="ru-RU" sz="23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ru-RU" sz="23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23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23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23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ru-RU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ru-RU" sz="23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23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  <m:r>
                                                <a:rPr lang="ru-RU" sz="23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ru-RU" sz="23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ru-RU" sz="23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ru-RU" sz="23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ru-RU" sz="23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ru-RU" sz="23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sz="23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ru-RU" sz="23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sz="23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ru-RU" sz="23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ad>
                                <m:radPr>
                                  <m:degHide m:val="on"/>
                                  <m:ctrlPr>
                                    <a:rPr lang="ru-RU" sz="23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ru-RU" sz="23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ru-RU" sz="23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sz="23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ru-RU" sz="23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  <m:r>
                                <a:rPr lang="ru-RU" sz="23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sz="23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sz="23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ru-RU" sz="23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3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3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23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sz="23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                               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3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F0E190-E6F9-4CD6-AEB3-6FE9247C5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923" y="1695432"/>
                <a:ext cx="6115050" cy="4586640"/>
              </a:xfrm>
              <a:prstGeom prst="rect">
                <a:avLst/>
              </a:prstGeom>
              <a:blipFill>
                <a:blip r:embed="rId2"/>
                <a:stretch>
                  <a:fillRect r="-377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A20E305-06A5-41B4-8C2F-CCD27307DDB5}"/>
              </a:ext>
            </a:extLst>
          </p:cNvPr>
          <p:cNvSpPr txBox="1"/>
          <p:nvPr/>
        </p:nvSpPr>
        <p:spPr>
          <a:xfrm>
            <a:off x="6173804" y="6144488"/>
            <a:ext cx="389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Продолжение на следующем слайде </a:t>
            </a: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04CA92CE-F1DF-4146-83E7-5DE644D1DB74}"/>
              </a:ext>
            </a:extLst>
          </p:cNvPr>
          <p:cNvCxnSpPr/>
          <p:nvPr/>
        </p:nvCxnSpPr>
        <p:spPr>
          <a:xfrm>
            <a:off x="9994686" y="6023963"/>
            <a:ext cx="0" cy="489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8C6F64A-1831-A6C0-9527-9737877BA4E6}"/>
              </a:ext>
            </a:extLst>
          </p:cNvPr>
          <p:cNvSpPr txBox="1"/>
          <p:nvPr/>
        </p:nvSpPr>
        <p:spPr>
          <a:xfrm>
            <a:off x="11533720" y="610409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7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65741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C21BCEF-F0F7-4115-8DEA-901E12B5A4AE}"/>
                  </a:ext>
                </a:extLst>
              </p:cNvPr>
              <p:cNvSpPr txBox="1"/>
              <p:nvPr/>
            </p:nvSpPr>
            <p:spPr>
              <a:xfrm>
                <a:off x="648698" y="1382628"/>
                <a:ext cx="6096000" cy="4515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̇"/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22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sz="2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ru-RU" sz="2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𝑔</m:t>
                                                  </m:r>
                                                  <m:r>
                                                    <a:rPr lang="ru-RU" sz="2200" i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r>
                                                    <a:rPr lang="ru-RU" sz="2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𝜇</m:t>
                                                  </m:r>
                                                  <m:r>
                                                    <a:rPr lang="ru-RU" sz="2200" i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ru-RU" sz="2200" i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y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ru-RU" sz="2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  <m:r>
                                                    <a:rPr lang="ru-RU" sz="2200" i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r>
                                                    <a:rPr lang="ru-RU" sz="2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𝑆𝑣</m:t>
                                      </m:r>
                                    </m:e>
                                  </m:d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d>
                                    <m:d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− </m:t>
                                      </m:r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−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22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 </m:t>
                                      </m:r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̇"/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22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sz="2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ru-RU" sz="2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𝑔</m:t>
                                                  </m:r>
                                                  <m:r>
                                                    <a:rPr lang="ru-RU" sz="2200" i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r>
                                                    <a:rPr lang="ru-RU" sz="2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𝑀</m:t>
                                                  </m:r>
                                                  <m:r>
                                                    <a:rPr lang="ru-RU" sz="2200" i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r>
                                                    <a:rPr lang="ru-RU" sz="2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ru-RU" sz="2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  <m:r>
                                                    <a:rPr lang="ru-RU" sz="2200" i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r>
                                                    <a:rPr lang="ru-RU" sz="2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𝑆𝑣</m:t>
                                      </m:r>
                                    </m:e>
                                  </m:d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  <m:d>
                                    <m:d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− </m:t>
                                      </m:r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−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22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"/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d>
                                                <m:dPr>
                                                  <m:endChr m:val=""/>
                                                  <m:ctrlPr>
                                                    <a:rPr lang="ru-RU" sz="2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ru-RU" sz="2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</m:d>
                                            </m:e>
                                            <m:sub>
                                              <m:r>
                                                <a:rPr lang="ru-RU" sz="22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22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d>
                                            <m:dPr>
                                              <m:ctrlPr>
                                                <a:rPr lang="ru-RU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ru-RU" sz="22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ru-RU" sz="2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sz="2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sz="2200" i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ru-RU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  <m:r>
                                                <a:rPr lang="ru-RU" sz="22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ru-RU" sz="22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 </m:t>
                                      </m:r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ru-RU" sz="2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ad>
                                <m:radPr>
                                  <m:degHide m:val="on"/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ru-RU" sz="2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ru-RU" sz="2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ru-RU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                               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C21BCEF-F0F7-4115-8DEA-901E12B5A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98" y="1382628"/>
                <a:ext cx="6096000" cy="4515275"/>
              </a:xfrm>
              <a:prstGeom prst="rect">
                <a:avLst/>
              </a:prstGeom>
              <a:blipFill>
                <a:blip r:embed="rId2"/>
                <a:stretch>
                  <a:fillRect r="-81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581ABDD-3FC3-435E-AC6C-E3EE93511790}"/>
              </a:ext>
            </a:extLst>
          </p:cNvPr>
          <p:cNvSpPr txBox="1"/>
          <p:nvPr/>
        </p:nvSpPr>
        <p:spPr>
          <a:xfrm>
            <a:off x="500743" y="587544"/>
            <a:ext cx="537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Продолжение предыдущего слайда</a:t>
            </a: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7264FB8A-01A5-42CE-BF08-6C6BE61C3ED4}"/>
              </a:ext>
            </a:extLst>
          </p:cNvPr>
          <p:cNvCxnSpPr/>
          <p:nvPr/>
        </p:nvCxnSpPr>
        <p:spPr>
          <a:xfrm flipV="1">
            <a:off x="500743" y="484414"/>
            <a:ext cx="0" cy="575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BE6C800-D0C5-2998-7641-BA4DB027CFD2}"/>
              </a:ext>
            </a:extLst>
          </p:cNvPr>
          <p:cNvSpPr txBox="1"/>
          <p:nvPr/>
        </p:nvSpPr>
        <p:spPr>
          <a:xfrm>
            <a:off x="11533720" y="610409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8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813252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2383FCD-589B-4A64-B35E-5FCEAE83B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6" r="12491"/>
          <a:stretch/>
        </p:blipFill>
        <p:spPr>
          <a:xfrm>
            <a:off x="1854455" y="941380"/>
            <a:ext cx="8104052" cy="55240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6A35F0-F783-4301-ACF3-BE54BE453664}"/>
              </a:ext>
            </a:extLst>
          </p:cNvPr>
          <p:cNvSpPr txBox="1"/>
          <p:nvPr/>
        </p:nvSpPr>
        <p:spPr>
          <a:xfrm>
            <a:off x="344245" y="295049"/>
            <a:ext cx="630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+mj-lt"/>
              </a:rPr>
              <a:t>Программная реализация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FD4C4-2B58-4AB9-8B87-0C510B7CAD03}"/>
              </a:ext>
            </a:extLst>
          </p:cNvPr>
          <p:cNvSpPr txBox="1"/>
          <p:nvPr/>
        </p:nvSpPr>
        <p:spPr>
          <a:xfrm>
            <a:off x="5906481" y="941380"/>
            <a:ext cx="45025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u="sng" dirty="0">
                <a:solidFill>
                  <a:schemeClr val="bg1"/>
                </a:solidFill>
              </a:rPr>
              <a:t>Решение уравнений </a:t>
            </a:r>
            <a:br>
              <a:rPr lang="ru-RU" sz="2800" u="sng" dirty="0">
                <a:solidFill>
                  <a:schemeClr val="bg1"/>
                </a:solidFill>
              </a:rPr>
            </a:br>
            <a:r>
              <a:rPr lang="ru-RU" sz="2800" u="sng" dirty="0">
                <a:solidFill>
                  <a:schemeClr val="bg1"/>
                </a:solidFill>
              </a:rPr>
              <a:t>и извлечение результатов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7CC89F-E0B1-BC82-DF03-6EE48AA57B68}"/>
              </a:ext>
            </a:extLst>
          </p:cNvPr>
          <p:cNvSpPr txBox="1"/>
          <p:nvPr/>
        </p:nvSpPr>
        <p:spPr>
          <a:xfrm>
            <a:off x="11533720" y="610409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9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7580711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1084</TotalTime>
  <Words>430</Words>
  <Application>Microsoft Office PowerPoint</Application>
  <PresentationFormat>Широкоэкранный</PresentationFormat>
  <Paragraphs>88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Times New Roman</vt:lpstr>
      <vt:lpstr>Тема Office</vt:lpstr>
      <vt:lpstr>Миссия «Аполлон-11»</vt:lpstr>
      <vt:lpstr>Введение</vt:lpstr>
      <vt:lpstr>Презентация PowerPoint</vt:lpstr>
      <vt:lpstr>Описание миссии</vt:lpstr>
      <vt:lpstr>Физическая и математическая модели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Заключение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Миссия «Аполлон-11»</dc:title>
  <dc:creator>Павел Жабский</dc:creator>
  <cp:lastModifiedBy>Максим Понизяйкин</cp:lastModifiedBy>
  <cp:revision>46</cp:revision>
  <dcterms:created xsi:type="dcterms:W3CDTF">2024-12-22T13:27:10Z</dcterms:created>
  <dcterms:modified xsi:type="dcterms:W3CDTF">2024-12-26T08:17:20Z</dcterms:modified>
</cp:coreProperties>
</file>